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76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75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51.jpeg" ContentType="image/jpe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7C32BF0-8A45-4A40-93AB-C1DD262AE92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Have them remove CSS on their own using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Have them open the inspector and try this activity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Good other slide: https://www.slideshare.net/MayaLisa/week-9-lecture-slides-and-audio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This is an example of a webpage with many different tags and sections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It is !D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Have them open the inspector and try this activity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It is !D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It is !D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What do you think is the content, appearance, interaction in this page?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1435320"/>
            <a:ext cx="5079960" cy="160668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611FAACB-542E-4D03-9832-D1C74A130374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2EDE276F-A3D4-433D-A412-6E3FA0437341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94480" y="224640"/>
            <a:ext cx="506376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08792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1A8516BB-D922-4A8E-871B-39B8EA651ED9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94068E41-9B63-4D8E-A416-A356BDE55249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34441E2D-1BA9-41A5-B12B-4D4DCA15707B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ab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75560" y="1258560"/>
            <a:ext cx="8221680" cy="196308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0" spc="-1" strike="noStrike">
                <a:solidFill>
                  <a:srgbClr val="595959"/>
                </a:solidFill>
                <a:latin typeface="Rockwell"/>
                <a:ea typeface="Rockwel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75560" y="3304800"/>
            <a:ext cx="8221680" cy="13003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56EE3560-7415-4D71-851B-648DA196220F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57160" y="457200"/>
            <a:ext cx="7405920" cy="101700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857160" y="1542960"/>
            <a:ext cx="7404120" cy="30286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dt"/>
          </p:nvPr>
        </p:nvSpPr>
        <p:spPr>
          <a:xfrm>
            <a:off x="857160" y="4667760"/>
            <a:ext cx="174672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/>
          </p:nvPr>
        </p:nvSpPr>
        <p:spPr>
          <a:xfrm>
            <a:off x="2961720" y="4667760"/>
            <a:ext cx="3538080" cy="27360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sldNum"/>
          </p:nvPr>
        </p:nvSpPr>
        <p:spPr>
          <a:xfrm>
            <a:off x="6997320" y="4667760"/>
            <a:ext cx="1279080" cy="273600"/>
          </a:xfrm>
          <a:prstGeom prst="rect">
            <a:avLst/>
          </a:prstGeom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EE3CF454-B240-4289-BDF5-7B973D8FD2BE}" type="slidenum">
              <a:rPr b="0" lang="en-US" sz="900" spc="-1" strike="noStrike">
                <a:solidFill>
                  <a:srgbClr val="ffab40"/>
                </a:solidFill>
                <a:latin typeface="Corbel"/>
                <a:ea typeface="Corbe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Num"/>
          </p:nvPr>
        </p:nvSpPr>
        <p:spPr>
          <a:xfrm>
            <a:off x="8595360" y="0"/>
            <a:ext cx="548280" cy="39312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fld id="{2B16B36F-6D06-4D0E-ABDB-20FD0D55164A}" type="slidenum">
              <a:rPr b="0" lang="en-US" sz="1000" spc="-1" strike="noStrike">
                <a:solidFill>
                  <a:srgbClr val="595959"/>
                </a:solidFill>
                <a:latin typeface="Rockwell"/>
                <a:ea typeface="Rockwel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7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90600" y="1404720"/>
            <a:ext cx="7141320" cy="1652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Rockwell"/>
                <a:ea typeface="Rockwell"/>
              </a:rPr>
              <a:t>Hypertext Markup</a:t>
            </a:r>
            <a:br/>
            <a:r>
              <a:rPr b="0" lang="en-US" sz="4800" spc="-1" strike="noStrike">
                <a:solidFill>
                  <a:srgbClr val="ffffff"/>
                </a:solidFill>
                <a:latin typeface="Rockwell"/>
                <a:ea typeface="Rockwell"/>
              </a:rPr>
              <a:t>Language (HTML)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384840" y="3070440"/>
            <a:ext cx="611676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roxima Nova"/>
                <a:ea typeface="Proxima Nova"/>
              </a:rPr>
              <a:t>Day 1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183;p2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405" name="Google Shape;184;p24" descr=""/>
          <p:cNvPicPr/>
          <p:nvPr/>
        </p:nvPicPr>
        <p:blipFill>
          <a:blip r:embed="rId2"/>
          <a:srcRect l="32872" t="8510" r="32813" b="8838"/>
          <a:stretch/>
        </p:blipFill>
        <p:spPr>
          <a:xfrm>
            <a:off x="7018200" y="1599840"/>
            <a:ext cx="1376640" cy="1943280"/>
          </a:xfrm>
          <a:prstGeom prst="rect">
            <a:avLst/>
          </a:prstGeom>
          <a:ln>
            <a:noFill/>
          </a:ln>
        </p:spPr>
      </p:pic>
      <p:sp>
        <p:nvSpPr>
          <p:cNvPr id="406" name="CustomShape 1"/>
          <p:cNvSpPr/>
          <p:nvPr/>
        </p:nvSpPr>
        <p:spPr>
          <a:xfrm>
            <a:off x="6816960" y="1676880"/>
            <a:ext cx="1779120" cy="1779120"/>
          </a:xfrm>
          <a:prstGeom prst="flowChartSummingJunction">
            <a:avLst/>
          </a:prstGeom>
          <a:noFill/>
          <a:ln w="7632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Google Shape;191;p2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409" name="Google Shape;192;p25" descr=""/>
          <p:cNvPicPr/>
          <p:nvPr/>
        </p:nvPicPr>
        <p:blipFill>
          <a:blip r:embed="rId2"/>
          <a:srcRect l="66977" t="24542" r="-1292" b="8605"/>
          <a:stretch/>
        </p:blipFill>
        <p:spPr>
          <a:xfrm>
            <a:off x="502920" y="1884240"/>
            <a:ext cx="1376640" cy="1571760"/>
          </a:xfrm>
          <a:prstGeom prst="rect">
            <a:avLst/>
          </a:prstGeom>
          <a:ln>
            <a:noFill/>
          </a:ln>
        </p:spPr>
      </p:pic>
      <p:sp>
        <p:nvSpPr>
          <p:cNvPr id="410" name="CustomShape 2"/>
          <p:cNvSpPr/>
          <p:nvPr/>
        </p:nvSpPr>
        <p:spPr>
          <a:xfrm>
            <a:off x="301680" y="1681920"/>
            <a:ext cx="1779120" cy="1779120"/>
          </a:xfrm>
          <a:prstGeom prst="flowChartSummingJunction">
            <a:avLst/>
          </a:prstGeom>
          <a:noFill/>
          <a:ln w="7632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3471840" y="2152080"/>
            <a:ext cx="985320" cy="838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800" spc="-1" strike="noStrike">
                <a:solidFill>
                  <a:srgbClr val="000000"/>
                </a:solidFill>
                <a:latin typeface="Proxima Nova"/>
                <a:ea typeface="Proxima Nova"/>
              </a:rPr>
              <a:t>≠</a:t>
            </a:r>
            <a:endParaRPr b="0" lang="en-US" sz="10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Google Shape;199;p26" descr=""/>
          <p:cNvPicPr/>
          <p:nvPr/>
        </p:nvPicPr>
        <p:blipFill>
          <a:blip r:embed="rId1"/>
          <a:srcRect l="66977" t="8750" r="-1292" b="8605"/>
          <a:stretch/>
        </p:blipFill>
        <p:spPr>
          <a:xfrm>
            <a:off x="1374480" y="1599840"/>
            <a:ext cx="1376640" cy="1943280"/>
          </a:xfrm>
          <a:prstGeom prst="rect">
            <a:avLst/>
          </a:prstGeom>
          <a:ln>
            <a:noFill/>
          </a:ln>
        </p:spPr>
      </p:pic>
      <p:pic>
        <p:nvPicPr>
          <p:cNvPr id="413" name="Google Shape;200;p26" descr=""/>
          <p:cNvPicPr/>
          <p:nvPr/>
        </p:nvPicPr>
        <p:blipFill>
          <a:blip r:embed="rId2"/>
          <a:stretch/>
        </p:blipFill>
        <p:spPr>
          <a:xfrm>
            <a:off x="4773600" y="1675080"/>
            <a:ext cx="2918880" cy="17931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205;p27" descr=""/>
          <p:cNvPicPr/>
          <p:nvPr/>
        </p:nvPicPr>
        <p:blipFill>
          <a:blip r:embed="rId1"/>
          <a:stretch/>
        </p:blipFill>
        <p:spPr>
          <a:xfrm>
            <a:off x="0" y="0"/>
            <a:ext cx="6852600" cy="5143320"/>
          </a:xfrm>
          <a:prstGeom prst="rect">
            <a:avLst/>
          </a:prstGeom>
          <a:ln>
            <a:noFill/>
          </a:ln>
        </p:spPr>
      </p:pic>
      <p:pic>
        <p:nvPicPr>
          <p:cNvPr id="415" name="Google Shape;206;p27" descr=""/>
          <p:cNvPicPr/>
          <p:nvPr/>
        </p:nvPicPr>
        <p:blipFill>
          <a:blip r:embed="rId2"/>
          <a:srcRect l="0" t="8510" r="67032" b="8838"/>
          <a:stretch/>
        </p:blipFill>
        <p:spPr>
          <a:xfrm>
            <a:off x="7480080" y="1599840"/>
            <a:ext cx="1322640" cy="1943280"/>
          </a:xfrm>
          <a:prstGeom prst="rect">
            <a:avLst/>
          </a:prstGeom>
          <a:ln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7251480" y="1605600"/>
            <a:ext cx="1779120" cy="1779120"/>
          </a:xfrm>
          <a:prstGeom prst="flowChartSummingJunction">
            <a:avLst/>
          </a:prstGeom>
          <a:noFill/>
          <a:ln w="7632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99600" y="1992240"/>
            <a:ext cx="5567760" cy="1749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Now you try it!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www.youtube.com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ontserrat Medium"/>
                <a:ea typeface="Montserrat Medium"/>
              </a:rPr>
              <a:t>What is HTML?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460800" y="1216800"/>
            <a:ext cx="5543280" cy="347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4000"/>
              </a:lnSpc>
              <a:buClr>
                <a:srgbClr val="595959"/>
              </a:buClr>
              <a:buFont typeface="Corbel"/>
              <a:buChar char="-"/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H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yper</a:t>
            </a: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T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ext </a:t>
            </a: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M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arkup </a:t>
            </a: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L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anguage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Corbel"/>
              <a:buChar char="-"/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Tags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tell browser what things 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42720">
              <a:lnSpc>
                <a:spcPct val="114000"/>
              </a:lnSpc>
              <a:spcBef>
                <a:spcPts val="400"/>
              </a:spcBef>
              <a:buClr>
                <a:srgbClr val="595959"/>
              </a:buClr>
              <a:buFont typeface="Corbel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&lt;tag&gt; …… &lt;/tag&gt;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HTML says what things are, </a:t>
            </a:r>
            <a:r>
              <a:rPr b="0" lang="en-US" sz="2400" spc="-1" strike="noStrike" u="sng">
                <a:solidFill>
                  <a:srgbClr val="595959"/>
                </a:solidFill>
                <a:uFillTx/>
                <a:latin typeface="Proxima Nova"/>
                <a:ea typeface="Proxima Nova"/>
              </a:rPr>
              <a:t>NOT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 how to show them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4000"/>
              </a:lnSpc>
              <a:spcBef>
                <a:spcPts val="99"/>
              </a:spcBef>
              <a:spcAft>
                <a:spcPts val="99"/>
              </a:spcAft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Browsers (Chrome, Firefox, etc.) read your HTML code and show it as a web page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Google Shape;219;p29" descr=""/>
          <p:cNvPicPr/>
          <p:nvPr/>
        </p:nvPicPr>
        <p:blipFill>
          <a:blip r:embed="rId1"/>
          <a:stretch/>
        </p:blipFill>
        <p:spPr>
          <a:xfrm>
            <a:off x="6470640" y="1309320"/>
            <a:ext cx="1766880" cy="1439640"/>
          </a:xfrm>
          <a:prstGeom prst="rect">
            <a:avLst/>
          </a:prstGeom>
          <a:ln>
            <a:noFill/>
          </a:ln>
        </p:spPr>
      </p:pic>
      <p:pic>
        <p:nvPicPr>
          <p:cNvPr id="421" name="Google Shape;220;p29" descr=""/>
          <p:cNvPicPr/>
          <p:nvPr/>
        </p:nvPicPr>
        <p:blipFill>
          <a:blip r:embed="rId2"/>
          <a:stretch/>
        </p:blipFill>
        <p:spPr>
          <a:xfrm>
            <a:off x="6634080" y="2871720"/>
            <a:ext cx="1439640" cy="14396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19240" y="723240"/>
            <a:ext cx="8759160" cy="3806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Document structure?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230;p3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235;p3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425" name="CustomShape 1"/>
          <p:cNvSpPr/>
          <p:nvPr/>
        </p:nvSpPr>
        <p:spPr>
          <a:xfrm>
            <a:off x="8280" y="0"/>
            <a:ext cx="9143640" cy="1503000"/>
          </a:xfrm>
          <a:prstGeom prst="rect">
            <a:avLst/>
          </a:prstGeom>
          <a:noFill/>
          <a:ln w="381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"/>
          <p:cNvSpPr/>
          <p:nvPr/>
        </p:nvSpPr>
        <p:spPr>
          <a:xfrm>
            <a:off x="7535160" y="869400"/>
            <a:ext cx="16005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78909c"/>
                </a:solidFill>
                <a:latin typeface="Corbel"/>
                <a:ea typeface="Corbel"/>
              </a:rPr>
              <a:t>Header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8280" y="1503360"/>
            <a:ext cx="9143640" cy="3639960"/>
          </a:xfrm>
          <a:prstGeom prst="rect">
            <a:avLst/>
          </a:prstGeom>
          <a:noFill/>
          <a:ln w="3816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"/>
          <p:cNvSpPr/>
          <p:nvPr/>
        </p:nvSpPr>
        <p:spPr>
          <a:xfrm>
            <a:off x="7535160" y="4509360"/>
            <a:ext cx="16005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6aa84f"/>
                </a:solidFill>
                <a:latin typeface="Corbel"/>
                <a:ea typeface="Corbel"/>
              </a:rPr>
              <a:t>Body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6013080" y="1820160"/>
            <a:ext cx="1600560" cy="2409120"/>
          </a:xfrm>
          <a:prstGeom prst="rect">
            <a:avLst/>
          </a:prstGeom>
          <a:noFill/>
          <a:ln w="3816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6"/>
          <p:cNvSpPr/>
          <p:nvPr/>
        </p:nvSpPr>
        <p:spPr>
          <a:xfrm>
            <a:off x="1243080" y="1655640"/>
            <a:ext cx="4517280" cy="3487320"/>
          </a:xfrm>
          <a:prstGeom prst="rect">
            <a:avLst/>
          </a:prstGeom>
          <a:noFill/>
          <a:ln w="38160">
            <a:solidFill>
              <a:schemeClr val="accent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7"/>
          <p:cNvSpPr/>
          <p:nvPr/>
        </p:nvSpPr>
        <p:spPr>
          <a:xfrm>
            <a:off x="135000" y="1690200"/>
            <a:ext cx="1311120" cy="375840"/>
          </a:xfrm>
          <a:prstGeom prst="rect">
            <a:avLst/>
          </a:prstGeom>
          <a:solidFill>
            <a:srgbClr val="efefef">
              <a:alpha val="78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Corbel"/>
                <a:ea typeface="Corbel"/>
              </a:rPr>
              <a:t>Heading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2" name="CustomShape 8"/>
          <p:cNvSpPr/>
          <p:nvPr/>
        </p:nvSpPr>
        <p:spPr>
          <a:xfrm>
            <a:off x="5847480" y="4393440"/>
            <a:ext cx="16005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ab40"/>
                </a:solidFill>
                <a:latin typeface="Corbel"/>
                <a:ea typeface="Corbel"/>
              </a:rPr>
              <a:t>Main Content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9"/>
          <p:cNvSpPr/>
          <p:nvPr/>
        </p:nvSpPr>
        <p:spPr>
          <a:xfrm>
            <a:off x="7689960" y="2107080"/>
            <a:ext cx="1600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97a7"/>
                </a:solidFill>
                <a:latin typeface="Corbel"/>
                <a:ea typeface="Corbel"/>
              </a:rPr>
              <a:t>Sidebar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10"/>
          <p:cNvSpPr/>
          <p:nvPr/>
        </p:nvSpPr>
        <p:spPr>
          <a:xfrm>
            <a:off x="3558960" y="2066400"/>
            <a:ext cx="2161080" cy="375840"/>
          </a:xfrm>
          <a:prstGeom prst="rect">
            <a:avLst/>
          </a:prstGeom>
          <a:solidFill>
            <a:srgbClr val="efefef">
              <a:alpha val="78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Corbel"/>
                <a:ea typeface="Corbel"/>
              </a:rPr>
              <a:t>Subheadings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5" name="CustomShape 11"/>
          <p:cNvSpPr/>
          <p:nvPr/>
        </p:nvSpPr>
        <p:spPr>
          <a:xfrm>
            <a:off x="135000" y="4229280"/>
            <a:ext cx="1814760" cy="375840"/>
          </a:xfrm>
          <a:prstGeom prst="rect">
            <a:avLst/>
          </a:prstGeom>
          <a:solidFill>
            <a:srgbClr val="efefef">
              <a:alpha val="78000"/>
            </a:srgbClr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Corbel"/>
                <a:ea typeface="Corbel"/>
              </a:rPr>
              <a:t>Paragraphs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294480" y="224640"/>
            <a:ext cx="56286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Google Shape;252;p33" descr=""/>
          <p:cNvPicPr/>
          <p:nvPr/>
        </p:nvPicPr>
        <p:blipFill>
          <a:blip r:embed="rId1"/>
          <a:stretch/>
        </p:blipFill>
        <p:spPr>
          <a:xfrm>
            <a:off x="862560" y="1018440"/>
            <a:ext cx="7418520" cy="38721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399600" y="1579680"/>
            <a:ext cx="8238960" cy="263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Overview of Web Applications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294480" y="224640"/>
            <a:ext cx="5534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Google Shape;258;p34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40" name="CustomShape 2"/>
          <p:cNvSpPr/>
          <p:nvPr/>
        </p:nvSpPr>
        <p:spPr>
          <a:xfrm>
            <a:off x="306360" y="1701000"/>
            <a:ext cx="5736600" cy="272160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294480" y="224640"/>
            <a:ext cx="5534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6241320" y="1344600"/>
            <a:ext cx="2722320" cy="17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Tag that tells web browsers that you are using HTML so that they can show the page correctly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3" name="Google Shape;266;p35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306360" y="1701000"/>
            <a:ext cx="5736600" cy="272160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294480" y="224640"/>
            <a:ext cx="55688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6406560" y="1269000"/>
            <a:ext cx="2599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</a:t>
            </a: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html&gt;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tag indicates where your html code starts and ends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7" name="Google Shape;274;p36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306360" y="2001240"/>
            <a:ext cx="5752800" cy="211104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94480" y="224640"/>
            <a:ext cx="55688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6406560" y="1269000"/>
            <a:ext cx="2599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</a:t>
            </a: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html&gt;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tag indicates where your html code starts and ends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1" name="Google Shape;282;p37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52" name="CustomShape 3"/>
          <p:cNvSpPr/>
          <p:nvPr/>
        </p:nvSpPr>
        <p:spPr>
          <a:xfrm>
            <a:off x="306360" y="2001240"/>
            <a:ext cx="5752800" cy="211104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294480" y="224640"/>
            <a:ext cx="54673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Google Shape;289;p38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55" name="CustomShape 2"/>
          <p:cNvSpPr/>
          <p:nvPr/>
        </p:nvSpPr>
        <p:spPr>
          <a:xfrm>
            <a:off x="284760" y="2906640"/>
            <a:ext cx="5794920" cy="120564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294480" y="224640"/>
            <a:ext cx="54673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6406560" y="1429560"/>
            <a:ext cx="2722320" cy="18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&lt;head&gt;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(not to be confused with </a:t>
            </a: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&lt;header&gt;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) tag is a container for elements such as the title for the </a:t>
            </a: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document, scripts, styles,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meta information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, and more.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8" name="Google Shape;297;p39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284760" y="2906640"/>
            <a:ext cx="5794920" cy="120564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294480" y="224640"/>
            <a:ext cx="5541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6406560" y="1322640"/>
            <a:ext cx="272232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&lt;body&gt;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tag is the document’s body where it contains all of the content for the HTML document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2" name="Google Shape;305;p40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  <p:sp>
        <p:nvSpPr>
          <p:cNvPr id="463" name="CustomShape 3"/>
          <p:cNvSpPr/>
          <p:nvPr/>
        </p:nvSpPr>
        <p:spPr>
          <a:xfrm>
            <a:off x="321840" y="3192120"/>
            <a:ext cx="5748120" cy="610200"/>
          </a:xfrm>
          <a:prstGeom prst="rect">
            <a:avLst/>
          </a:prstGeom>
          <a:solidFill>
            <a:schemeClr val="lt1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294480" y="224640"/>
            <a:ext cx="53665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414000" y="1344240"/>
            <a:ext cx="8221680" cy="347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 goes inside the &lt;body&gt; tag?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Headings (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&lt;h1&gt;, &lt;h2&gt;,</a:t>
            </a:r>
            <a:r>
              <a:rPr b="0" lang="en-US" sz="1800" spc="-1" strike="noStrike">
                <a:solidFill>
                  <a:srgbClr val="0b5394"/>
                </a:solidFill>
                <a:latin typeface="Proxima Nova"/>
                <a:ea typeface="Proxima Nova"/>
              </a:rPr>
              <a:t>…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Paragraphs (</a:t>
            </a:r>
            <a:r>
              <a:rPr b="0" lang="en-US" sz="1800" spc="-1" strike="noStrike">
                <a:solidFill>
                  <a:srgbClr val="0b5394"/>
                </a:solidFill>
                <a:latin typeface="Proxima Nova"/>
                <a:ea typeface="Proxima Nova"/>
              </a:rPr>
              <a:t>&lt;p&gt;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Links (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&lt;a&gt;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Images (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&lt;img&gt;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Tables (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&lt;table&gt;,</a:t>
            </a:r>
            <a:r>
              <a:rPr b="0" lang="en-US" sz="1800" spc="-1" strike="noStrike">
                <a:solidFill>
                  <a:srgbClr val="0b5394"/>
                </a:solidFill>
                <a:latin typeface="Proxima Nova"/>
                <a:ea typeface="Proxima Nova"/>
              </a:rPr>
              <a:t>…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Sections (</a:t>
            </a: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&lt;div&gt;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Forms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Whatever you can dream of...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94480" y="224640"/>
            <a:ext cx="53593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Creating Your First HTML Page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6210000" y="1269000"/>
            <a:ext cx="300996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Use tags to describe the content.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&lt;h1&gt;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means a heading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&lt;p&gt;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Corbel"/>
              </a:rPr>
              <a:t> means a paragraph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8" name="Google Shape;319;p42" descr=""/>
          <p:cNvPicPr/>
          <p:nvPr/>
        </p:nvPicPr>
        <p:blipFill>
          <a:blip r:embed="rId1"/>
          <a:stretch/>
        </p:blipFill>
        <p:spPr>
          <a:xfrm>
            <a:off x="208440" y="1344600"/>
            <a:ext cx="5909760" cy="30848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Google Shape;326;p43" descr=""/>
          <p:cNvPicPr/>
          <p:nvPr/>
        </p:nvPicPr>
        <p:blipFill>
          <a:blip r:embed="rId1"/>
          <a:srcRect l="0" t="20520" r="0" b="0"/>
          <a:stretch/>
        </p:blipFill>
        <p:spPr>
          <a:xfrm>
            <a:off x="0" y="0"/>
            <a:ext cx="98132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5758920" y="0"/>
            <a:ext cx="33847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Backend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(Server)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Google Shape;75;p17" descr=""/>
          <p:cNvPicPr/>
          <p:nvPr/>
        </p:nvPicPr>
        <p:blipFill>
          <a:blip r:embed="rId1"/>
          <a:stretch/>
        </p:blipFill>
        <p:spPr>
          <a:xfrm>
            <a:off x="7001280" y="1151280"/>
            <a:ext cx="906120" cy="111420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76;p17" descr=""/>
          <p:cNvPicPr/>
          <p:nvPr/>
        </p:nvPicPr>
        <p:blipFill>
          <a:blip r:embed="rId2"/>
          <a:stretch/>
        </p:blipFill>
        <p:spPr>
          <a:xfrm>
            <a:off x="681120" y="1075320"/>
            <a:ext cx="1032480" cy="1032480"/>
          </a:xfrm>
          <a:prstGeom prst="rect">
            <a:avLst/>
          </a:prstGeom>
          <a:ln>
            <a:noFill/>
          </a:ln>
        </p:spPr>
      </p:pic>
      <p:pic>
        <p:nvPicPr>
          <p:cNvPr id="326" name="Google Shape;77;p17" descr=""/>
          <p:cNvPicPr/>
          <p:nvPr/>
        </p:nvPicPr>
        <p:blipFill>
          <a:blip r:embed="rId3"/>
          <a:stretch/>
        </p:blipFill>
        <p:spPr>
          <a:xfrm>
            <a:off x="1396440" y="1955520"/>
            <a:ext cx="798120" cy="55944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78;p17" descr=""/>
          <p:cNvPicPr/>
          <p:nvPr/>
        </p:nvPicPr>
        <p:blipFill>
          <a:blip r:embed="rId4"/>
          <a:stretch/>
        </p:blipFill>
        <p:spPr>
          <a:xfrm>
            <a:off x="1940760" y="1120680"/>
            <a:ext cx="1154880" cy="834120"/>
          </a:xfrm>
          <a:prstGeom prst="rect">
            <a:avLst/>
          </a:prstGeom>
          <a:ln>
            <a:noFill/>
          </a:ln>
        </p:spPr>
      </p:pic>
      <p:sp>
        <p:nvSpPr>
          <p:cNvPr id="328" name="TextShape 2"/>
          <p:cNvSpPr txBox="1"/>
          <p:nvPr/>
        </p:nvSpPr>
        <p:spPr>
          <a:xfrm>
            <a:off x="0" y="0"/>
            <a:ext cx="3544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Frontend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(Client)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Google Shape;80;p17" descr=""/>
          <p:cNvPicPr/>
          <p:nvPr/>
        </p:nvPicPr>
        <p:blipFill>
          <a:blip r:embed="rId5"/>
          <a:stretch/>
        </p:blipFill>
        <p:spPr>
          <a:xfrm>
            <a:off x="6619320" y="2544120"/>
            <a:ext cx="1575000" cy="61596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81;p17" descr=""/>
          <p:cNvPicPr/>
          <p:nvPr/>
        </p:nvPicPr>
        <p:blipFill>
          <a:blip r:embed="rId6"/>
          <a:stretch/>
        </p:blipFill>
        <p:spPr>
          <a:xfrm>
            <a:off x="6837480" y="4431240"/>
            <a:ext cx="1180440" cy="55944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82;p17" descr=""/>
          <p:cNvPicPr/>
          <p:nvPr/>
        </p:nvPicPr>
        <p:blipFill>
          <a:blip r:embed="rId7"/>
          <a:stretch/>
        </p:blipFill>
        <p:spPr>
          <a:xfrm>
            <a:off x="6455520" y="3639600"/>
            <a:ext cx="1942560" cy="40896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83;p17" descr=""/>
          <p:cNvPicPr/>
          <p:nvPr/>
        </p:nvPicPr>
        <p:blipFill>
          <a:blip r:embed="rId8"/>
          <a:stretch/>
        </p:blipFill>
        <p:spPr>
          <a:xfrm>
            <a:off x="1267920" y="30085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33" name="Google Shape;84;p17" descr=""/>
          <p:cNvPicPr/>
          <p:nvPr/>
        </p:nvPicPr>
        <p:blipFill>
          <a:blip r:embed="rId9"/>
          <a:stretch/>
        </p:blipFill>
        <p:spPr>
          <a:xfrm>
            <a:off x="690120" y="3988080"/>
            <a:ext cx="660600" cy="92628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85;p17" descr=""/>
          <p:cNvPicPr/>
          <p:nvPr/>
        </p:nvPicPr>
        <p:blipFill>
          <a:blip r:embed="rId10"/>
          <a:srcRect l="34108" t="0" r="34558" b="22991"/>
          <a:stretch/>
        </p:blipFill>
        <p:spPr>
          <a:xfrm>
            <a:off x="2135880" y="3920040"/>
            <a:ext cx="734760" cy="100152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86;p17" descr=""/>
          <p:cNvPicPr/>
          <p:nvPr/>
        </p:nvPicPr>
        <p:blipFill>
          <a:blip r:embed="rId11"/>
          <a:stretch/>
        </p:blipFill>
        <p:spPr>
          <a:xfrm>
            <a:off x="4080960" y="2262600"/>
            <a:ext cx="1388880" cy="1395000"/>
          </a:xfrm>
          <a:prstGeom prst="rect">
            <a:avLst/>
          </a:prstGeom>
          <a:ln>
            <a:noFill/>
          </a:ln>
        </p:spPr>
      </p:pic>
      <p:sp>
        <p:nvSpPr>
          <p:cNvPr id="336" name="TextShape 3"/>
          <p:cNvSpPr txBox="1"/>
          <p:nvPr/>
        </p:nvSpPr>
        <p:spPr>
          <a:xfrm>
            <a:off x="4080960" y="1715400"/>
            <a:ext cx="1388880" cy="55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Internet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313092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553428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TextShape 6"/>
          <p:cNvSpPr txBox="1"/>
          <p:nvPr/>
        </p:nvSpPr>
        <p:spPr>
          <a:xfrm>
            <a:off x="3933360" y="-4428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e3484f"/>
                </a:solidFill>
                <a:latin typeface="Proxima Nova"/>
                <a:ea typeface="Proxima Nova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7"/>
          <p:cNvSpPr/>
          <p:nvPr/>
        </p:nvSpPr>
        <p:spPr>
          <a:xfrm>
            <a:off x="5534280" y="62424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3130920" y="62388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9"/>
          <p:cNvSpPr txBox="1"/>
          <p:nvPr/>
        </p:nvSpPr>
        <p:spPr>
          <a:xfrm>
            <a:off x="3963240" y="29700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Response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0"/>
          <p:cNvSpPr/>
          <p:nvPr/>
        </p:nvSpPr>
        <p:spPr>
          <a:xfrm>
            <a:off x="719100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"/>
          <p:cNvSpPr/>
          <p:nvPr/>
        </p:nvSpPr>
        <p:spPr>
          <a:xfrm>
            <a:off x="719100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"/>
          <p:cNvSpPr/>
          <p:nvPr/>
        </p:nvSpPr>
        <p:spPr>
          <a:xfrm>
            <a:off x="772452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3"/>
          <p:cNvSpPr/>
          <p:nvPr/>
        </p:nvSpPr>
        <p:spPr>
          <a:xfrm>
            <a:off x="772452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Basic tags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Google Shape;332;p44" descr=""/>
          <p:cNvPicPr/>
          <p:nvPr/>
        </p:nvPicPr>
        <p:blipFill>
          <a:blip r:embed="rId1"/>
          <a:srcRect l="0" t="9274" r="38305" b="30810"/>
          <a:stretch/>
        </p:blipFill>
        <p:spPr>
          <a:xfrm>
            <a:off x="214200" y="813600"/>
            <a:ext cx="7560720" cy="413028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1122840" y="2317320"/>
            <a:ext cx="2566440" cy="1568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3974760" y="4135320"/>
            <a:ext cx="445320" cy="2491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4"/>
          <p:cNvSpPr/>
          <p:nvPr/>
        </p:nvSpPr>
        <p:spPr>
          <a:xfrm>
            <a:off x="4835520" y="2064960"/>
            <a:ext cx="2757600" cy="11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What do you think these tags do?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Basic tags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8" name="Google Shape;341;p45" descr=""/>
          <p:cNvPicPr/>
          <p:nvPr/>
        </p:nvPicPr>
        <p:blipFill>
          <a:blip r:embed="rId1"/>
          <a:srcRect l="0" t="9274" r="38305" b="30810"/>
          <a:stretch/>
        </p:blipFill>
        <p:spPr>
          <a:xfrm>
            <a:off x="214200" y="813600"/>
            <a:ext cx="7560720" cy="4130280"/>
          </a:xfrm>
          <a:prstGeom prst="rect">
            <a:avLst/>
          </a:prstGeom>
          <a:ln>
            <a:noFill/>
          </a:ln>
        </p:spPr>
      </p:pic>
      <p:sp>
        <p:nvSpPr>
          <p:cNvPr id="479" name="CustomShape 2"/>
          <p:cNvSpPr/>
          <p:nvPr/>
        </p:nvSpPr>
        <p:spPr>
          <a:xfrm>
            <a:off x="1122840" y="2317320"/>
            <a:ext cx="2566440" cy="1568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>
            <a:off x="4510080" y="1990080"/>
            <a:ext cx="3383640" cy="92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  <a:ea typeface="Corbel"/>
              </a:rPr>
              <a:t>Different headings, of decreasing importance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3974760" y="4135320"/>
            <a:ext cx="445320" cy="2491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>
            <a:off x="3921480" y="4509720"/>
            <a:ext cx="20854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line break.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 flipH="1">
            <a:off x="3689280" y="2453400"/>
            <a:ext cx="819720" cy="64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 rot="10800000">
            <a:off x="4420800" y="4260600"/>
            <a:ext cx="543600" cy="24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857160" y="457200"/>
            <a:ext cx="7405920" cy="10170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857160" y="1542960"/>
            <a:ext cx="7404120" cy="30286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Google Shape;354;p46" descr=""/>
          <p:cNvPicPr/>
          <p:nvPr/>
        </p:nvPicPr>
        <p:blipFill>
          <a:blip r:embed="rId1"/>
          <a:srcRect l="0" t="0" r="0" b="533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 rot="10800000">
            <a:off x="3371040" y="2120400"/>
            <a:ext cx="186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"/>
          <p:cNvSpPr/>
          <p:nvPr/>
        </p:nvSpPr>
        <p:spPr>
          <a:xfrm>
            <a:off x="5233320" y="1784160"/>
            <a:ext cx="1713960" cy="5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Headings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90" name="CustomShape 5"/>
          <p:cNvSpPr/>
          <p:nvPr/>
        </p:nvSpPr>
        <p:spPr>
          <a:xfrm rot="10800000">
            <a:off x="3368160" y="4587840"/>
            <a:ext cx="1862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"/>
          <p:cNvSpPr/>
          <p:nvPr/>
        </p:nvSpPr>
        <p:spPr>
          <a:xfrm>
            <a:off x="5230440" y="4251600"/>
            <a:ext cx="2243520" cy="5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Line breaks</a:t>
            </a:r>
            <a:endParaRPr b="0" lang="en-US" sz="30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511200" y="844200"/>
            <a:ext cx="812916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Lab </a:t>
            </a:r>
            <a:r>
              <a:rPr b="0" lang="en-US" sz="60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: Basics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Lab: go.meet.sh/</a:t>
            </a:r>
            <a:r>
              <a:rPr b="0" lang="en-US" sz="3600" spc="-1" strike="noStrike">
                <a:solidFill>
                  <a:srgbClr val="03afb0"/>
                </a:solidFill>
                <a:latin typeface="Rockwell"/>
                <a:ea typeface="Rockwell"/>
              </a:rPr>
              <a:t>html-lab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Slides: go.meet.sh/</a:t>
            </a:r>
            <a:r>
              <a:rPr b="0" lang="en-US" sz="3600" spc="-1" strike="noStrike">
                <a:solidFill>
                  <a:srgbClr val="03afb0"/>
                </a:solidFill>
                <a:latin typeface="Rockwell"/>
                <a:ea typeface="Rockwell"/>
              </a:rPr>
              <a:t>html-day</a:t>
            </a:r>
            <a:r>
              <a:rPr b="0" lang="en-US" sz="36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Bitter"/>
                <a:ea typeface="Bitter"/>
              </a:rPr>
              <a:t>Cheatsheet: go.meet.sh/</a:t>
            </a:r>
            <a:r>
              <a:rPr b="0" lang="en-US" sz="3600" spc="-1" strike="noStrike">
                <a:solidFill>
                  <a:srgbClr val="03afb0"/>
                </a:solidFill>
                <a:latin typeface="Bitter"/>
                <a:ea typeface="Bitter"/>
              </a:rPr>
              <a:t>html-cheat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490320" y="1320120"/>
            <a:ext cx="8193960" cy="322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3afb0"/>
                </a:solidFill>
                <a:latin typeface="Rockwell"/>
                <a:ea typeface="Rockwell"/>
              </a:rPr>
              <a:t>Attributes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Tags with attributes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460800" y="1267200"/>
            <a:ext cx="8221680" cy="137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 </a:t>
            </a:r>
            <a:r>
              <a:rPr b="0" lang="en-US" sz="30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&lt;img&gt;</a:t>
            </a:r>
            <a:r>
              <a:rPr b="0" lang="en-US" sz="3000" spc="-1" strike="noStrike">
                <a:solidFill>
                  <a:srgbClr val="0b5394"/>
                </a:solidFill>
                <a:latin typeface="Proxima Nova"/>
                <a:ea typeface="Proxima Nova"/>
              </a:rPr>
              <a:t> </a:t>
            </a: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tag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 src=”kitten.jpg”  width=”152” height=”102”&gt;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Google Shape;375;p49" descr=""/>
          <p:cNvPicPr/>
          <p:nvPr/>
        </p:nvPicPr>
        <p:blipFill>
          <a:blip r:embed="rId1"/>
          <a:stretch/>
        </p:blipFill>
        <p:spPr>
          <a:xfrm>
            <a:off x="3203640" y="2745720"/>
            <a:ext cx="2736720" cy="18594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Tags with attributes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460800" y="1438920"/>
            <a:ext cx="8221680" cy="2332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This tag needs </a:t>
            </a: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attributes 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to specify what image to use and how big it should be: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 src=”kitten.jpg”  width=”152” height=”102”&gt;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 rot="10800000">
            <a:off x="2212560" y="2798280"/>
            <a:ext cx="490320" cy="63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4"/>
          <p:cNvSpPr/>
          <p:nvPr/>
        </p:nvSpPr>
        <p:spPr>
          <a:xfrm flipH="1" rot="10800000">
            <a:off x="3643920" y="3457080"/>
            <a:ext cx="974520" cy="61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5"/>
          <p:cNvSpPr/>
          <p:nvPr/>
        </p:nvSpPr>
        <p:spPr>
          <a:xfrm flipH="1" rot="10800000">
            <a:off x="4101840" y="3430080"/>
            <a:ext cx="2137680" cy="62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6"/>
          <p:cNvSpPr/>
          <p:nvPr/>
        </p:nvSpPr>
        <p:spPr>
          <a:xfrm>
            <a:off x="2433960" y="3376440"/>
            <a:ext cx="17006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Attributes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3" name="Google Shape;386;p50" descr=""/>
          <p:cNvPicPr/>
          <p:nvPr/>
        </p:nvPicPr>
        <p:blipFill>
          <a:blip r:embed="rId1"/>
          <a:stretch/>
        </p:blipFill>
        <p:spPr>
          <a:xfrm>
            <a:off x="5623200" y="3140640"/>
            <a:ext cx="2736720" cy="185940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Attributes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311760" y="14688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Attributes come in name/value pairs: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 src=”kitten.jpg”  width=”152” height=”102”&gt;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 flipH="1" rot="10800000">
            <a:off x="2157840" y="2702880"/>
            <a:ext cx="6120" cy="35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4"/>
          <p:cNvSpPr/>
          <p:nvPr/>
        </p:nvSpPr>
        <p:spPr>
          <a:xfrm>
            <a:off x="1788480" y="2696040"/>
            <a:ext cx="89388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8" name="CustomShape 5"/>
          <p:cNvSpPr/>
          <p:nvPr/>
        </p:nvSpPr>
        <p:spPr>
          <a:xfrm rot="10800000">
            <a:off x="3146400" y="2353680"/>
            <a:ext cx="360" cy="28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6"/>
          <p:cNvSpPr/>
          <p:nvPr/>
        </p:nvSpPr>
        <p:spPr>
          <a:xfrm>
            <a:off x="2796840" y="2702880"/>
            <a:ext cx="108900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Value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More tags with attributes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460800" y="1526400"/>
            <a:ext cx="8221680" cy="338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 </a:t>
            </a:r>
            <a:r>
              <a:rPr b="0" lang="en-US" sz="30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&lt;a&gt;</a:t>
            </a:r>
            <a:r>
              <a:rPr b="0" lang="en-US" sz="3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tag: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&lt;a href="https://www.w3schools.com"&gt;This is a link&lt;/a&gt;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 flipH="1" rot="10800000">
            <a:off x="1525680" y="3068280"/>
            <a:ext cx="19800" cy="58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4"/>
          <p:cNvSpPr/>
          <p:nvPr/>
        </p:nvSpPr>
        <p:spPr>
          <a:xfrm>
            <a:off x="907560" y="3061440"/>
            <a:ext cx="280944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 Mono"/>
                <a:ea typeface="Roboto Mono"/>
              </a:rPr>
              <a:t>href</a:t>
            </a:r>
            <a:r>
              <a:rPr b="0" lang="en-US" sz="1800" spc="-1" strike="noStrike">
                <a:solidFill>
                  <a:srgbClr val="000000"/>
                </a:solidFill>
                <a:latin typeface="Proxima Nova"/>
                <a:ea typeface="Proxima Nova"/>
              </a:rPr>
              <a:t> says what to link to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4" name="Google Shape;405;p52" descr=""/>
          <p:cNvPicPr/>
          <p:nvPr/>
        </p:nvPicPr>
        <p:blipFill>
          <a:blip r:embed="rId1"/>
          <a:srcRect l="0" t="2076" r="0" b="3382"/>
          <a:stretch/>
        </p:blipFill>
        <p:spPr>
          <a:xfrm>
            <a:off x="3780720" y="2709720"/>
            <a:ext cx="3778200" cy="2171520"/>
          </a:xfrm>
          <a:prstGeom prst="rect">
            <a:avLst/>
          </a:prstGeom>
          <a:ln>
            <a:noFill/>
          </a:ln>
        </p:spPr>
      </p:pic>
      <p:sp>
        <p:nvSpPr>
          <p:cNvPr id="515" name="CustomShape 5"/>
          <p:cNvSpPr/>
          <p:nvPr/>
        </p:nvSpPr>
        <p:spPr>
          <a:xfrm>
            <a:off x="3796560" y="4733280"/>
            <a:ext cx="1478880" cy="2012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"/>
          <p:cNvSpPr/>
          <p:nvPr/>
        </p:nvSpPr>
        <p:spPr>
          <a:xfrm>
            <a:off x="2445120" y="3476160"/>
            <a:ext cx="1266120" cy="127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412;p53" descr=""/>
          <p:cNvPicPr/>
          <p:nvPr/>
        </p:nvPicPr>
        <p:blipFill>
          <a:blip r:embed="rId1"/>
          <a:stretch/>
        </p:blipFill>
        <p:spPr>
          <a:xfrm>
            <a:off x="3578760" y="3465360"/>
            <a:ext cx="1985760" cy="1349280"/>
          </a:xfrm>
          <a:prstGeom prst="rect">
            <a:avLst/>
          </a:prstGeom>
          <a:ln>
            <a:noFill/>
          </a:ln>
        </p:spPr>
      </p:pic>
      <p:sp>
        <p:nvSpPr>
          <p:cNvPr id="518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Recap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311760" y="1266840"/>
            <a:ext cx="8520120" cy="204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Some tags need </a:t>
            </a:r>
            <a:r>
              <a:rPr b="1" lang="en-US" sz="1800" spc="-1" strike="noStrike">
                <a:solidFill>
                  <a:srgbClr val="03afb0"/>
                </a:solidFill>
                <a:latin typeface="Proxima Nova"/>
                <a:ea typeface="Proxima Nova"/>
              </a:rPr>
              <a:t>attributes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that contain information about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 goes in the tag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or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 it does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Examples: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6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&lt;a href="https://www.w3schools.com"&gt;This is a link&lt;/a&gt;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6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&lt;img src=”kitten.jpg” width=”152px” height=”102px”&gt;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102;p18" descr=""/>
          <p:cNvPicPr/>
          <p:nvPr/>
        </p:nvPicPr>
        <p:blipFill>
          <a:blip r:embed="rId1"/>
          <a:stretch/>
        </p:blipFill>
        <p:spPr>
          <a:xfrm>
            <a:off x="1734840" y="1938960"/>
            <a:ext cx="5673960" cy="126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The “style” Attribute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311760" y="10879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What is </a:t>
            </a:r>
            <a:r>
              <a:rPr b="1" lang="en-US" sz="2400" spc="-1" strike="noStrike">
                <a:solidFill>
                  <a:srgbClr val="03afb0"/>
                </a:solidFill>
                <a:latin typeface="Proxima Nova"/>
                <a:ea typeface="Proxima Nova"/>
              </a:rPr>
              <a:t>style</a:t>
            </a: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The “style” Attribute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311760" y="1342080"/>
            <a:ext cx="8520120" cy="316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The </a:t>
            </a:r>
            <a:r>
              <a:rPr b="1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visual aspects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of a web page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other words, </a:t>
            </a:r>
            <a:r>
              <a:rPr b="1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how elements are displayed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2000" spc="-1" strike="noStrike">
                <a:solidFill>
                  <a:srgbClr val="e3484f"/>
                </a:solidFill>
                <a:latin typeface="Roboto Mono"/>
                <a:ea typeface="Roboto Mono"/>
              </a:rPr>
              <a:t>color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2000" spc="-1" strike="noStrike">
                <a:solidFill>
                  <a:srgbClr val="e3484f"/>
                </a:solidFill>
                <a:latin typeface="Roboto Mono"/>
                <a:ea typeface="Roboto Mono"/>
              </a:rPr>
              <a:t>background-color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2000" spc="-1" strike="noStrike">
                <a:solidFill>
                  <a:srgbClr val="e3484f"/>
                </a:solidFill>
                <a:latin typeface="Roboto Mono"/>
                <a:ea typeface="Roboto Mono"/>
              </a:rPr>
              <a:t>font-family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2000" spc="-1" strike="noStrike">
                <a:solidFill>
                  <a:srgbClr val="e3484f"/>
                </a:solidFill>
                <a:latin typeface="Roboto Mono"/>
                <a:ea typeface="Roboto Mono"/>
              </a:rPr>
              <a:t>font-size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</a:t>
            </a:r>
            <a:r>
              <a:rPr b="0" lang="en-US" sz="2000" spc="-1" strike="noStrike">
                <a:solidFill>
                  <a:srgbClr val="e3484f"/>
                </a:solidFill>
                <a:latin typeface="Roboto Mono"/>
                <a:ea typeface="Roboto Mono"/>
              </a:rPr>
              <a:t>text-align</a:t>
            </a: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and much more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595959"/>
              </a:buClr>
              <a:buFont typeface="Corbel"/>
              <a:buChar char="-"/>
            </a:pPr>
            <a:r>
              <a:rPr b="0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We will go over this when we learn</a:t>
            </a:r>
            <a:r>
              <a:rPr b="1" lang="en-US" sz="2000" spc="-1" strike="noStrike">
                <a:solidFill>
                  <a:srgbClr val="595959"/>
                </a:solidFill>
                <a:latin typeface="Proxima Nova"/>
                <a:ea typeface="Proxima Nova"/>
              </a:rPr>
              <a:t> </a:t>
            </a: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CSS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The “style” Attribute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501120" y="1324080"/>
            <a:ext cx="8221680" cy="3162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Style can be specified as an attribute, but </a:t>
            </a:r>
            <a:r>
              <a:rPr b="1" lang="en-US" sz="1800" spc="-1" strike="noStrike">
                <a:solidFill>
                  <a:srgbClr val="e3484f"/>
                </a:solidFill>
                <a:latin typeface="Proxima Nova"/>
                <a:ea typeface="Proxima Nova"/>
              </a:rPr>
              <a:t>don’t do this, CSS will do it better later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 case you see it, however...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Syntax: </a:t>
            </a:r>
            <a:r>
              <a:rPr b="0" lang="en-US" sz="16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&lt;tagname style=“property:value;”&gt;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b5394"/>
              </a:buClr>
              <a:buFont typeface="Proxima Nova"/>
              <a:buChar char="-"/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Examples: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6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&lt;p style=“color:blue;”&gt;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b7b7b7"/>
              </a:buClr>
              <a:buFont typeface="Roboto Mono"/>
              <a:buAutoNum type="arabicPlain"/>
            </a:pPr>
            <a:r>
              <a:rPr b="0" lang="en-US" sz="1600" spc="-1" strike="noStrike">
                <a:solidFill>
                  <a:srgbClr val="0b5394"/>
                </a:solidFill>
                <a:latin typeface="Roboto Mono"/>
                <a:ea typeface="Roboto Mono"/>
              </a:rPr>
              <a:t>&lt;h1 style=“background-color: #909090; text-align:center;”&gt;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294480" y="224640"/>
            <a:ext cx="50637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Rockwell"/>
                <a:ea typeface="Rockwell"/>
              </a:rPr>
              <a:t>The “style” Attribute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Google Shape;438;p57" descr=""/>
          <p:cNvPicPr/>
          <p:nvPr/>
        </p:nvPicPr>
        <p:blipFill>
          <a:blip r:embed="rId1"/>
          <a:stretch/>
        </p:blipFill>
        <p:spPr>
          <a:xfrm>
            <a:off x="640800" y="1435320"/>
            <a:ext cx="6546600" cy="939600"/>
          </a:xfrm>
          <a:prstGeom prst="rect">
            <a:avLst/>
          </a:prstGeom>
          <a:ln>
            <a:noFill/>
          </a:ln>
        </p:spPr>
      </p:pic>
      <p:pic>
        <p:nvPicPr>
          <p:cNvPr id="528" name="Google Shape;439;p57" descr=""/>
          <p:cNvPicPr/>
          <p:nvPr/>
        </p:nvPicPr>
        <p:blipFill>
          <a:blip r:embed="rId2"/>
          <a:stretch/>
        </p:blipFill>
        <p:spPr>
          <a:xfrm>
            <a:off x="1289520" y="2592360"/>
            <a:ext cx="3662280" cy="148140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511200" y="844200"/>
            <a:ext cx="83671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3afb0"/>
                </a:solidFill>
                <a:latin typeface="Rockwell"/>
                <a:ea typeface="Rockwell"/>
              </a:rPr>
              <a:t>Lab 2: Attributes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Lab: go.meet.sh/</a:t>
            </a:r>
            <a:r>
              <a:rPr b="0" lang="en-US" sz="3600" spc="-1" strike="noStrike">
                <a:solidFill>
                  <a:srgbClr val="03afb0"/>
                </a:solidFill>
                <a:latin typeface="Rockwell"/>
                <a:ea typeface="Rockwell"/>
              </a:rPr>
              <a:t>html-lab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Rockwell"/>
                <a:ea typeface="Rockwell"/>
              </a:rPr>
              <a:t>Slides: go.meet.sh/</a:t>
            </a:r>
            <a:r>
              <a:rPr b="0" lang="en-US" sz="3600" spc="-1" strike="noStrike">
                <a:solidFill>
                  <a:srgbClr val="03afb0"/>
                </a:solidFill>
                <a:latin typeface="Rockwell"/>
                <a:ea typeface="Rockwell"/>
              </a:rPr>
              <a:t>html-day</a:t>
            </a:r>
            <a:r>
              <a:rPr b="0" lang="en-US" sz="3600" spc="-1" strike="noStrike">
                <a:solidFill>
                  <a:srgbClr val="03afb0"/>
                </a:solidFill>
                <a:latin typeface="Bitter"/>
                <a:ea typeface="Bitter"/>
              </a:rPr>
              <a:t>1</a:t>
            </a:r>
            <a:br/>
            <a:r>
              <a:rPr b="0" lang="en-US" sz="3600" spc="-1" strike="noStrike">
                <a:solidFill>
                  <a:srgbClr val="595959"/>
                </a:solidFill>
                <a:latin typeface="Bitter"/>
                <a:ea typeface="Bitter"/>
              </a:rPr>
              <a:t>Cheatsheet: go.meet.sh/</a:t>
            </a:r>
            <a:r>
              <a:rPr b="0" lang="en-US" sz="3600" spc="-1" strike="noStrike">
                <a:solidFill>
                  <a:srgbClr val="03afb0"/>
                </a:solidFill>
                <a:latin typeface="Bitter"/>
                <a:ea typeface="Bitter"/>
              </a:rPr>
              <a:t>html-cheat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6827760" y="0"/>
            <a:ext cx="233604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Backend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(Server)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Google Shape;108;p19" descr=""/>
          <p:cNvPicPr/>
          <p:nvPr/>
        </p:nvPicPr>
        <p:blipFill>
          <a:blip r:embed="rId1"/>
          <a:stretch/>
        </p:blipFill>
        <p:spPr>
          <a:xfrm>
            <a:off x="8319600" y="1001880"/>
            <a:ext cx="495360" cy="60912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109;p19" descr=""/>
          <p:cNvPicPr/>
          <p:nvPr/>
        </p:nvPicPr>
        <p:blipFill>
          <a:blip r:embed="rId2"/>
          <a:stretch/>
        </p:blipFill>
        <p:spPr>
          <a:xfrm>
            <a:off x="650520" y="102348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351" name="Google Shape;110;p19" descr=""/>
          <p:cNvPicPr/>
          <p:nvPr/>
        </p:nvPicPr>
        <p:blipFill>
          <a:blip r:embed="rId3"/>
          <a:stretch/>
        </p:blipFill>
        <p:spPr>
          <a:xfrm>
            <a:off x="1126440" y="1609200"/>
            <a:ext cx="531000" cy="372240"/>
          </a:xfrm>
          <a:prstGeom prst="rect">
            <a:avLst/>
          </a:prstGeom>
          <a:ln>
            <a:noFill/>
          </a:ln>
        </p:spPr>
      </p:pic>
      <p:pic>
        <p:nvPicPr>
          <p:cNvPr id="352" name="Google Shape;111;p19" descr=""/>
          <p:cNvPicPr/>
          <p:nvPr/>
        </p:nvPicPr>
        <p:blipFill>
          <a:blip r:embed="rId4"/>
          <a:stretch/>
        </p:blipFill>
        <p:spPr>
          <a:xfrm>
            <a:off x="1488600" y="1053720"/>
            <a:ext cx="768600" cy="555120"/>
          </a:xfrm>
          <a:prstGeom prst="rect">
            <a:avLst/>
          </a:prstGeom>
          <a:ln>
            <a:noFill/>
          </a:ln>
        </p:spPr>
      </p:pic>
      <p:sp>
        <p:nvSpPr>
          <p:cNvPr id="353" name="TextShape 2"/>
          <p:cNvSpPr txBox="1"/>
          <p:nvPr/>
        </p:nvSpPr>
        <p:spPr>
          <a:xfrm>
            <a:off x="19080" y="0"/>
            <a:ext cx="27637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Frontend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(Client)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Google Shape;113;p19" descr=""/>
          <p:cNvPicPr/>
          <p:nvPr/>
        </p:nvPicPr>
        <p:blipFill>
          <a:blip r:embed="rId5"/>
          <a:stretch/>
        </p:blipFill>
        <p:spPr>
          <a:xfrm>
            <a:off x="4080960" y="2216520"/>
            <a:ext cx="1388880" cy="1395000"/>
          </a:xfrm>
          <a:prstGeom prst="rect">
            <a:avLst/>
          </a:prstGeom>
          <a:ln>
            <a:noFill/>
          </a:ln>
        </p:spPr>
      </p:pic>
      <p:sp>
        <p:nvSpPr>
          <p:cNvPr id="355" name="TextShape 3"/>
          <p:cNvSpPr txBox="1"/>
          <p:nvPr/>
        </p:nvSpPr>
        <p:spPr>
          <a:xfrm>
            <a:off x="4080960" y="1669320"/>
            <a:ext cx="1388880" cy="55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Internet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313092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5"/>
          <p:cNvSpPr/>
          <p:nvPr/>
        </p:nvSpPr>
        <p:spPr>
          <a:xfrm>
            <a:off x="553428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TextShape 6"/>
          <p:cNvSpPr txBox="1"/>
          <p:nvPr/>
        </p:nvSpPr>
        <p:spPr>
          <a:xfrm>
            <a:off x="3933360" y="-4428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e3484f"/>
                </a:solidFill>
                <a:latin typeface="Proxima Nova"/>
                <a:ea typeface="Proxima Nova"/>
              </a:rPr>
              <a:t>C’est la vie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7"/>
          <p:cNvSpPr/>
          <p:nvPr/>
        </p:nvSpPr>
        <p:spPr>
          <a:xfrm>
            <a:off x="5534280" y="62424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8"/>
          <p:cNvSpPr/>
          <p:nvPr/>
        </p:nvSpPr>
        <p:spPr>
          <a:xfrm>
            <a:off x="3130920" y="62388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Shape 9"/>
          <p:cNvSpPr txBox="1"/>
          <p:nvPr/>
        </p:nvSpPr>
        <p:spPr>
          <a:xfrm>
            <a:off x="3963240" y="29700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Videos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oogle Shape;121;p19" descr=""/>
          <p:cNvPicPr/>
          <p:nvPr/>
        </p:nvPicPr>
        <p:blipFill>
          <a:blip r:embed="rId6"/>
          <a:stretch/>
        </p:blipFill>
        <p:spPr>
          <a:xfrm>
            <a:off x="7772040" y="1013760"/>
            <a:ext cx="495360" cy="609120"/>
          </a:xfrm>
          <a:prstGeom prst="rect">
            <a:avLst/>
          </a:prstGeom>
          <a:ln>
            <a:noFill/>
          </a:ln>
        </p:spPr>
      </p:pic>
      <p:pic>
        <p:nvPicPr>
          <p:cNvPr id="363" name="Google Shape;122;p19" descr=""/>
          <p:cNvPicPr/>
          <p:nvPr/>
        </p:nvPicPr>
        <p:blipFill>
          <a:blip r:embed="rId7"/>
          <a:stretch/>
        </p:blipFill>
        <p:spPr>
          <a:xfrm>
            <a:off x="7232400" y="1001880"/>
            <a:ext cx="495360" cy="609120"/>
          </a:xfrm>
          <a:prstGeom prst="rect">
            <a:avLst/>
          </a:prstGeom>
          <a:ln>
            <a:noFill/>
          </a:ln>
        </p:spPr>
      </p:pic>
      <p:pic>
        <p:nvPicPr>
          <p:cNvPr id="364" name="Google Shape;123;p19" descr=""/>
          <p:cNvPicPr/>
          <p:nvPr/>
        </p:nvPicPr>
        <p:blipFill>
          <a:blip r:embed="rId8"/>
          <a:srcRect l="0" t="0" r="9590" b="0"/>
          <a:stretch/>
        </p:blipFill>
        <p:spPr>
          <a:xfrm>
            <a:off x="125640" y="2234520"/>
            <a:ext cx="3549600" cy="277848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124;p19" descr=""/>
          <p:cNvPicPr/>
          <p:nvPr/>
        </p:nvPicPr>
        <p:blipFill>
          <a:blip r:embed="rId9"/>
          <a:stretch/>
        </p:blipFill>
        <p:spPr>
          <a:xfrm>
            <a:off x="7613640" y="3664440"/>
            <a:ext cx="1266840" cy="1266840"/>
          </a:xfrm>
          <a:prstGeom prst="rect">
            <a:avLst/>
          </a:prstGeom>
          <a:ln>
            <a:noFill/>
          </a:ln>
        </p:spPr>
      </p:pic>
      <p:sp>
        <p:nvSpPr>
          <p:cNvPr id="366" name="TextShape 10"/>
          <p:cNvSpPr txBox="1"/>
          <p:nvPr/>
        </p:nvSpPr>
        <p:spPr>
          <a:xfrm>
            <a:off x="6074640" y="3910680"/>
            <a:ext cx="1462320" cy="899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Databases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 of Videos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Google Shape;126;p19" descr=""/>
          <p:cNvPicPr/>
          <p:nvPr/>
        </p:nvPicPr>
        <p:blipFill>
          <a:blip r:embed="rId10"/>
          <a:srcRect l="11295" t="0" r="6179" b="10175"/>
          <a:stretch/>
        </p:blipFill>
        <p:spPr>
          <a:xfrm>
            <a:off x="6455520" y="2676240"/>
            <a:ext cx="2447640" cy="899640"/>
          </a:xfrm>
          <a:prstGeom prst="rect">
            <a:avLst/>
          </a:prstGeom>
          <a:ln>
            <a:noFill/>
          </a:ln>
        </p:spPr>
      </p:pic>
      <p:sp>
        <p:nvSpPr>
          <p:cNvPr id="368" name="TextShape 11"/>
          <p:cNvSpPr txBox="1"/>
          <p:nvPr/>
        </p:nvSpPr>
        <p:spPr>
          <a:xfrm>
            <a:off x="6027840" y="1929600"/>
            <a:ext cx="3082680" cy="899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Search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Algorithms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User </a:t>
            </a:r>
            <a:r>
              <a:rPr b="1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Login and Info</a:t>
            </a:r>
            <a:r>
              <a:rPr b="0" lang="en-US" sz="1800" spc="-1" strike="noStrike">
                <a:solidFill>
                  <a:srgbClr val="595959"/>
                </a:solidFill>
                <a:latin typeface="Proxima Nova"/>
                <a:ea typeface="Proxima Nova"/>
              </a:rPr>
              <a:t>, and more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5758920" y="0"/>
            <a:ext cx="33847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Backend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(Server)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Google Shape;133;p20" descr=""/>
          <p:cNvPicPr/>
          <p:nvPr/>
        </p:nvPicPr>
        <p:blipFill>
          <a:blip r:embed="rId1"/>
          <a:stretch/>
        </p:blipFill>
        <p:spPr>
          <a:xfrm>
            <a:off x="7001280" y="1151280"/>
            <a:ext cx="906120" cy="111420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134;p20" descr=""/>
          <p:cNvPicPr/>
          <p:nvPr/>
        </p:nvPicPr>
        <p:blipFill>
          <a:blip r:embed="rId2"/>
          <a:stretch/>
        </p:blipFill>
        <p:spPr>
          <a:xfrm>
            <a:off x="681120" y="1075320"/>
            <a:ext cx="1032480" cy="103248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135;p20" descr=""/>
          <p:cNvPicPr/>
          <p:nvPr/>
        </p:nvPicPr>
        <p:blipFill>
          <a:blip r:embed="rId3"/>
          <a:stretch/>
        </p:blipFill>
        <p:spPr>
          <a:xfrm>
            <a:off x="1396440" y="1955520"/>
            <a:ext cx="798120" cy="559440"/>
          </a:xfrm>
          <a:prstGeom prst="rect">
            <a:avLst/>
          </a:prstGeom>
          <a:ln>
            <a:noFill/>
          </a:ln>
        </p:spPr>
      </p:pic>
      <p:pic>
        <p:nvPicPr>
          <p:cNvPr id="373" name="Google Shape;136;p20" descr=""/>
          <p:cNvPicPr/>
          <p:nvPr/>
        </p:nvPicPr>
        <p:blipFill>
          <a:blip r:embed="rId4"/>
          <a:stretch/>
        </p:blipFill>
        <p:spPr>
          <a:xfrm>
            <a:off x="1940760" y="1120680"/>
            <a:ext cx="1154880" cy="834120"/>
          </a:xfrm>
          <a:prstGeom prst="rect">
            <a:avLst/>
          </a:prstGeom>
          <a:ln>
            <a:noFill/>
          </a:ln>
        </p:spPr>
      </p:pic>
      <p:sp>
        <p:nvSpPr>
          <p:cNvPr id="374" name="TextShape 2"/>
          <p:cNvSpPr txBox="1"/>
          <p:nvPr/>
        </p:nvSpPr>
        <p:spPr>
          <a:xfrm>
            <a:off x="0" y="0"/>
            <a:ext cx="3544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Frontend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(Client)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Google Shape;138;p20" descr=""/>
          <p:cNvPicPr/>
          <p:nvPr/>
        </p:nvPicPr>
        <p:blipFill>
          <a:blip r:embed="rId5"/>
          <a:stretch/>
        </p:blipFill>
        <p:spPr>
          <a:xfrm>
            <a:off x="6619320" y="2544120"/>
            <a:ext cx="1575000" cy="61596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139;p20" descr=""/>
          <p:cNvPicPr/>
          <p:nvPr/>
        </p:nvPicPr>
        <p:blipFill>
          <a:blip r:embed="rId6"/>
          <a:stretch/>
        </p:blipFill>
        <p:spPr>
          <a:xfrm>
            <a:off x="6837480" y="4431240"/>
            <a:ext cx="1180440" cy="55944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140;p20" descr=""/>
          <p:cNvPicPr/>
          <p:nvPr/>
        </p:nvPicPr>
        <p:blipFill>
          <a:blip r:embed="rId7"/>
          <a:stretch/>
        </p:blipFill>
        <p:spPr>
          <a:xfrm>
            <a:off x="6455520" y="3639600"/>
            <a:ext cx="1942560" cy="40896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141;p20" descr=""/>
          <p:cNvPicPr/>
          <p:nvPr/>
        </p:nvPicPr>
        <p:blipFill>
          <a:blip r:embed="rId8"/>
          <a:stretch/>
        </p:blipFill>
        <p:spPr>
          <a:xfrm>
            <a:off x="1267920" y="30085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142;p20" descr=""/>
          <p:cNvPicPr/>
          <p:nvPr/>
        </p:nvPicPr>
        <p:blipFill>
          <a:blip r:embed="rId9"/>
          <a:stretch/>
        </p:blipFill>
        <p:spPr>
          <a:xfrm>
            <a:off x="690120" y="3988080"/>
            <a:ext cx="660600" cy="92628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143;p20" descr=""/>
          <p:cNvPicPr/>
          <p:nvPr/>
        </p:nvPicPr>
        <p:blipFill>
          <a:blip r:embed="rId10"/>
          <a:srcRect l="34108" t="0" r="34558" b="22991"/>
          <a:stretch/>
        </p:blipFill>
        <p:spPr>
          <a:xfrm>
            <a:off x="2135880" y="3920040"/>
            <a:ext cx="734760" cy="100152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144;p20" descr=""/>
          <p:cNvPicPr/>
          <p:nvPr/>
        </p:nvPicPr>
        <p:blipFill>
          <a:blip r:embed="rId11"/>
          <a:stretch/>
        </p:blipFill>
        <p:spPr>
          <a:xfrm>
            <a:off x="4080960" y="2262600"/>
            <a:ext cx="1388880" cy="1395000"/>
          </a:xfrm>
          <a:prstGeom prst="rect">
            <a:avLst/>
          </a:prstGeom>
          <a:ln>
            <a:noFill/>
          </a:ln>
        </p:spPr>
      </p:pic>
      <p:sp>
        <p:nvSpPr>
          <p:cNvPr id="382" name="TextShape 3"/>
          <p:cNvSpPr txBox="1"/>
          <p:nvPr/>
        </p:nvSpPr>
        <p:spPr>
          <a:xfrm>
            <a:off x="4080960" y="1715400"/>
            <a:ext cx="1388880" cy="559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latin typeface="Proxima Nova"/>
                <a:ea typeface="Proxima Nova"/>
              </a:rPr>
              <a:t>Internet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313092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5"/>
          <p:cNvSpPr/>
          <p:nvPr/>
        </p:nvSpPr>
        <p:spPr>
          <a:xfrm>
            <a:off x="5534280" y="26280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Shape 6"/>
          <p:cNvSpPr txBox="1"/>
          <p:nvPr/>
        </p:nvSpPr>
        <p:spPr>
          <a:xfrm>
            <a:off x="3933360" y="-4428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e3484f"/>
                </a:solidFill>
                <a:latin typeface="Proxima Nova"/>
                <a:ea typeface="Proxima Nova"/>
              </a:rPr>
              <a:t>Request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7"/>
          <p:cNvSpPr/>
          <p:nvPr/>
        </p:nvSpPr>
        <p:spPr>
          <a:xfrm>
            <a:off x="5534280" y="62424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8"/>
          <p:cNvSpPr/>
          <p:nvPr/>
        </p:nvSpPr>
        <p:spPr>
          <a:xfrm>
            <a:off x="3130920" y="623880"/>
            <a:ext cx="92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Shape 9"/>
          <p:cNvSpPr txBox="1"/>
          <p:nvPr/>
        </p:nvSpPr>
        <p:spPr>
          <a:xfrm>
            <a:off x="3963240" y="297000"/>
            <a:ext cx="1684080" cy="61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03afb0"/>
                </a:solidFill>
                <a:latin typeface="Proxima Nova"/>
                <a:ea typeface="Proxima Nova"/>
              </a:rPr>
              <a:t>Response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10"/>
          <p:cNvSpPr/>
          <p:nvPr/>
        </p:nvSpPr>
        <p:spPr>
          <a:xfrm>
            <a:off x="719100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1"/>
          <p:cNvSpPr/>
          <p:nvPr/>
        </p:nvSpPr>
        <p:spPr>
          <a:xfrm>
            <a:off x="719100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2"/>
          <p:cNvSpPr/>
          <p:nvPr/>
        </p:nvSpPr>
        <p:spPr>
          <a:xfrm>
            <a:off x="7724520" y="404424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3"/>
          <p:cNvSpPr/>
          <p:nvPr/>
        </p:nvSpPr>
        <p:spPr>
          <a:xfrm>
            <a:off x="7724520" y="3249000"/>
            <a:ext cx="36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4"/>
          <p:cNvSpPr/>
          <p:nvPr/>
        </p:nvSpPr>
        <p:spPr>
          <a:xfrm>
            <a:off x="1097640" y="2823120"/>
            <a:ext cx="1257120" cy="1257120"/>
          </a:xfrm>
          <a:prstGeom prst="ellipse">
            <a:avLst/>
          </a:prstGeom>
          <a:noFill/>
          <a:ln w="76320">
            <a:solidFill>
              <a:srgbClr val="e3484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Google Shape;162;p2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167;p22" descr=""/>
          <p:cNvPicPr/>
          <p:nvPr/>
        </p:nvPicPr>
        <p:blipFill>
          <a:blip r:embed="rId1"/>
          <a:srcRect l="0" t="8510" r="67032" b="8838"/>
          <a:stretch/>
        </p:blipFill>
        <p:spPr>
          <a:xfrm>
            <a:off x="1098360" y="1540800"/>
            <a:ext cx="1322640" cy="194328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168;p22" descr=""/>
          <p:cNvPicPr/>
          <p:nvPr/>
        </p:nvPicPr>
        <p:blipFill>
          <a:blip r:embed="rId2"/>
          <a:srcRect l="32872" t="8510" r="32813" b="8838"/>
          <a:stretch/>
        </p:blipFill>
        <p:spPr>
          <a:xfrm>
            <a:off x="3922200" y="1540800"/>
            <a:ext cx="1376640" cy="1943280"/>
          </a:xfrm>
          <a:prstGeom prst="rect">
            <a:avLst/>
          </a:prstGeom>
          <a:ln>
            <a:noFill/>
          </a:ln>
        </p:spPr>
      </p:pic>
      <p:pic>
        <p:nvPicPr>
          <p:cNvPr id="398" name="Google Shape;169;p22" descr=""/>
          <p:cNvPicPr/>
          <p:nvPr/>
        </p:nvPicPr>
        <p:blipFill>
          <a:blip r:embed="rId3"/>
          <a:srcRect l="66977" t="8750" r="-1292" b="8605"/>
          <a:stretch/>
        </p:blipFill>
        <p:spPr>
          <a:xfrm>
            <a:off x="6800400" y="1540800"/>
            <a:ext cx="1376640" cy="194328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796320" y="3463920"/>
            <a:ext cx="194184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Content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3408120" y="3463920"/>
            <a:ext cx="24048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Appearance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6286320" y="3463920"/>
            <a:ext cx="240480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Corbel"/>
                <a:ea typeface="Corbel"/>
              </a:rPr>
              <a:t>Interaction</a:t>
            </a:r>
            <a:endParaRPr b="0" lang="en-US" sz="30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Google Shape;178;p2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